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9" r:id="rId5"/>
    <p:sldId id="270" r:id="rId6"/>
    <p:sldId id="273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1800CC"/>
    <a:srgbClr val="009900"/>
    <a:srgbClr val="FF00FF"/>
    <a:srgbClr val="FF0066"/>
    <a:srgbClr val="FFFF66"/>
    <a:srgbClr val="00FF00"/>
    <a:srgbClr val="FFCC00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6" autoAdjust="0"/>
    <p:restoredTop sz="94673" autoAdjust="0"/>
  </p:normalViewPr>
  <p:slideViewPr>
    <p:cSldViewPr>
      <p:cViewPr varScale="1">
        <p:scale>
          <a:sx n="41" d="100"/>
          <a:sy n="41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5F1D35D-847C-4404-9383-5D5CD3473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2710F-231F-41CC-9967-4B281506F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ACD3D1-5F6B-4EBC-9F74-3707BB8EC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2F28-3D82-4169-AE69-E9778E657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4567-4E03-4894-81C3-168E5C591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DC0D6-69E5-4BE7-8F48-C85CFC46A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C77D6-DAF3-4768-B722-8C6FFD6DF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17644-98F5-413C-84EC-C987D2C9A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0D977-2F47-4EC6-A6C7-FD5B08873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B16FC-3EDF-4AA3-928F-923A2294B2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58797-5398-4A5B-BAB5-A951D3F56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9BD94-5373-4A26-A4A8-7099FCBBF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768EC90-9141-477E-BCA9-EDF9D561A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3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3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3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FF66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8534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b="1">
                <a:solidFill>
                  <a:srgbClr val="FFFF66"/>
                </a:solidFill>
                <a:latin typeface="Arial" pitchFamily="34" charset="0"/>
              </a:rPr>
              <a:t>                         T</a:t>
            </a:r>
            <a:r>
              <a:rPr lang="en-US" b="1">
                <a:solidFill>
                  <a:srgbClr val="FFFF66"/>
                </a:solidFill>
                <a:latin typeface="Arial" pitchFamily="34" charset="0"/>
              </a:rPr>
              <a:t>ính rồi thử lại bằng tính chất giao hoán :</a:t>
            </a:r>
            <a:endParaRPr lang="en-US" sz="2000" i="1">
              <a:latin typeface="Arial" pitchFamily="34" charset="0"/>
            </a:endParaRP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2667000" y="1447800"/>
            <a:ext cx="3805238" cy="93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04800" y="4191000"/>
            <a:ext cx="853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Arial" pitchFamily="34" charset="0"/>
              </a:rPr>
              <a:t>a) 87,06 + 9,75 = ?         b) 905,87 + 69,6 = ?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4" grpId="0" animBg="1"/>
      <p:bldP spid="41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FF66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1905000" y="1219200"/>
            <a:ext cx="5191125" cy="6016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Tổng nhiều số thập phân 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61950" y="1847850"/>
            <a:ext cx="8458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b="1">
                <a:latin typeface="Arial" pitchFamily="34" charset="0"/>
              </a:rPr>
              <a:t>a) </a:t>
            </a:r>
            <a:r>
              <a:rPr lang="en-US" sz="2200" b="1" u="sng">
                <a:latin typeface="Arial" pitchFamily="34" charset="0"/>
              </a:rPr>
              <a:t>Ví dụ</a:t>
            </a:r>
            <a:r>
              <a:rPr lang="en-US" sz="2000">
                <a:latin typeface="Arial" pitchFamily="34" charset="0"/>
              </a:rPr>
              <a:t> : Có 3 thùng đựng dầu ,thùng thứ nhất có 27,5 l , thùng thứ hai có 36,75 l ,thùng thứ 3 có 14,5 l . Hỏi cả ba thùng có bao nhiêu lít dầu ?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1219200" y="2628900"/>
            <a:ext cx="1371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 u="sng">
                <a:latin typeface="Arial" pitchFamily="34" charset="0"/>
              </a:rPr>
              <a:t>Tóm tắt</a:t>
            </a:r>
            <a:r>
              <a:rPr lang="en-US" sz="2200">
                <a:latin typeface="Arial" pitchFamily="34" charset="0"/>
              </a:rPr>
              <a:t> :</a:t>
            </a:r>
            <a:r>
              <a:rPr lang="en-US" sz="2000">
                <a:latin typeface="Arial" pitchFamily="34" charset="0"/>
              </a:rPr>
              <a:t> 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04800" y="3028950"/>
            <a:ext cx="2819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Thùng thứ nhất : 27,5 l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Thùng thứ hai :  36,75 l    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Thùng thứ ba :  14,5 l</a:t>
            </a:r>
          </a:p>
        </p:txBody>
      </p:sp>
      <p:sp>
        <p:nvSpPr>
          <p:cNvPr id="4103" name="Text Box 16"/>
          <p:cNvSpPr txBox="1">
            <a:spLocks noChangeArrowheads="1"/>
          </p:cNvSpPr>
          <p:nvPr/>
        </p:nvSpPr>
        <p:spPr bwMode="auto">
          <a:xfrm>
            <a:off x="3352800" y="4114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sp>
        <p:nvSpPr>
          <p:cNvPr id="5138" name="AutoShape 18"/>
          <p:cNvSpPr>
            <a:spLocks/>
          </p:cNvSpPr>
          <p:nvPr/>
        </p:nvSpPr>
        <p:spPr bwMode="auto">
          <a:xfrm>
            <a:off x="3143250" y="3086100"/>
            <a:ext cx="152400" cy="1295400"/>
          </a:xfrm>
          <a:prstGeom prst="rightBrace">
            <a:avLst>
              <a:gd name="adj1" fmla="val 70833"/>
              <a:gd name="adj2" fmla="val 5833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352800" y="3543300"/>
            <a:ext cx="66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 </a:t>
            </a:r>
            <a:r>
              <a:rPr lang="en-US" sz="2000">
                <a:latin typeface="Arial" pitchFamily="34" charset="0"/>
              </a:rPr>
              <a:t>? lít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505200" y="2800350"/>
            <a:ext cx="419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Ta phải tính</a:t>
            </a:r>
            <a:r>
              <a:rPr lang="en-US">
                <a:latin typeface="Arial" pitchFamily="34" charset="0"/>
              </a:rPr>
              <a:t> :  </a:t>
            </a:r>
            <a:r>
              <a:rPr lang="en-US" sz="2000">
                <a:latin typeface="Arial" pitchFamily="34" charset="0"/>
              </a:rPr>
              <a:t>27,5 + 36,75 + 14,5 = 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400050" y="51054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FF"/>
                </a:solidFill>
                <a:latin typeface="Arial" pitchFamily="34" charset="0"/>
              </a:rPr>
              <a:t>Để tính tổng nhiều số thập phân ta làm tương tự như tính tổng hai số thập phân .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7543800" y="2792413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( l )</a:t>
            </a:r>
          </a:p>
        </p:txBody>
      </p:sp>
      <p:sp>
        <p:nvSpPr>
          <p:cNvPr id="5148" name="Text Box 28"/>
          <p:cNvSpPr txBox="1">
            <a:spLocks noChangeArrowheads="1"/>
          </p:cNvSpPr>
          <p:nvPr/>
        </p:nvSpPr>
        <p:spPr bwMode="auto">
          <a:xfrm>
            <a:off x="5775325" y="3211513"/>
            <a:ext cx="747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27,5 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5775325" y="3560763"/>
            <a:ext cx="88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36,75 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5756275" y="3840163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Arial" pitchFamily="34" charset="0"/>
              </a:rPr>
              <a:t>14,5</a:t>
            </a:r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5470525" y="3611563"/>
            <a:ext cx="319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CC00"/>
                </a:solidFill>
                <a:latin typeface="Arial" pitchFamily="34" charset="0"/>
              </a:rPr>
              <a:t>+</a:t>
            </a:r>
          </a:p>
        </p:txBody>
      </p:sp>
      <p:sp>
        <p:nvSpPr>
          <p:cNvPr id="5152" name="Line 32"/>
          <p:cNvSpPr>
            <a:spLocks noChangeShapeType="1"/>
          </p:cNvSpPr>
          <p:nvPr/>
        </p:nvSpPr>
        <p:spPr bwMode="auto">
          <a:xfrm>
            <a:off x="5715000" y="4267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753100" y="4354513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1" grpId="0" animBg="1"/>
      <p:bldP spid="5132" grpId="0"/>
      <p:bldP spid="5133" grpId="0"/>
      <p:bldP spid="5134" grpId="0"/>
      <p:bldP spid="5138" grpId="0" animBg="1"/>
      <p:bldP spid="5139" grpId="0"/>
      <p:bldP spid="5140" grpId="0"/>
      <p:bldP spid="5145" grpId="0"/>
      <p:bldP spid="5146" grpId="0"/>
      <p:bldP spid="5148" grpId="0"/>
      <p:bldP spid="5149" grpId="0"/>
      <p:bldP spid="5150" grpId="0"/>
      <p:bldP spid="5151" grpId="0"/>
      <p:bldP spid="5152" grpId="0" animBg="1"/>
      <p:bldP spid="51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FF66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5123" name="WordArt 10"/>
          <p:cNvSpPr>
            <a:spLocks noChangeArrowheads="1" noChangeShapeType="1" noTextEdit="1"/>
          </p:cNvSpPr>
          <p:nvPr/>
        </p:nvSpPr>
        <p:spPr bwMode="auto">
          <a:xfrm>
            <a:off x="1905000" y="1219200"/>
            <a:ext cx="5191125" cy="6016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Tổng nhiều số thập phân </a:t>
            </a:r>
          </a:p>
        </p:txBody>
      </p:sp>
      <p:sp>
        <p:nvSpPr>
          <p:cNvPr id="5124" name="Text Box 11"/>
          <p:cNvSpPr txBox="1">
            <a:spLocks noChangeArrowheads="1"/>
          </p:cNvSpPr>
          <p:nvPr/>
        </p:nvSpPr>
        <p:spPr bwMode="auto">
          <a:xfrm>
            <a:off x="309563" y="1693863"/>
            <a:ext cx="1562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a) </a:t>
            </a:r>
            <a:r>
              <a:rPr lang="en-US" sz="2000" b="1" u="sng">
                <a:latin typeface="Arial" pitchFamily="34" charset="0"/>
              </a:rPr>
              <a:t>Ví dụ</a:t>
            </a:r>
            <a:r>
              <a:rPr lang="en-US" sz="2000">
                <a:latin typeface="Arial" pitchFamily="34" charset="0"/>
              </a:rPr>
              <a:t> :</a:t>
            </a:r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1733550" y="1947863"/>
            <a:ext cx="4324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Ta phải tính :  27,5 + 36,75 + 14,5 = 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1314450" y="22606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   27,5</a:t>
            </a:r>
          </a:p>
          <a:p>
            <a:r>
              <a:rPr lang="en-US" sz="2000">
                <a:latin typeface="Arial" pitchFamily="34" charset="0"/>
              </a:rPr>
              <a:t>+ 36,75</a:t>
            </a:r>
          </a:p>
          <a:p>
            <a:r>
              <a:rPr lang="en-US" sz="2000">
                <a:latin typeface="Arial" pitchFamily="34" charset="0"/>
              </a:rPr>
              <a:t>   14,5</a:t>
            </a:r>
          </a:p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   78,75 </a:t>
            </a:r>
          </a:p>
        </p:txBody>
      </p:sp>
      <p:sp>
        <p:nvSpPr>
          <p:cNvPr id="5127" name="Line 14"/>
          <p:cNvSpPr>
            <a:spLocks noChangeShapeType="1"/>
          </p:cNvSpPr>
          <p:nvPr/>
        </p:nvSpPr>
        <p:spPr bwMode="auto">
          <a:xfrm>
            <a:off x="1485900" y="31940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3048000" y="2517775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FF"/>
                </a:solidFill>
                <a:latin typeface="Arial" pitchFamily="34" charset="0"/>
              </a:rPr>
              <a:t>Để tính tổng nhiều số thập phân ta làm tương tự như tính tổng hai số thập phân .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57200" y="3551238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b) </a:t>
            </a:r>
            <a:r>
              <a:rPr lang="en-US" sz="2000" b="1" i="1" u="sng">
                <a:latin typeface="Arial" pitchFamily="34" charset="0"/>
              </a:rPr>
              <a:t>Bài toán</a:t>
            </a:r>
            <a:r>
              <a:rPr lang="en-US">
                <a:latin typeface="Arial" pitchFamily="34" charset="0"/>
              </a:rPr>
              <a:t> : </a:t>
            </a:r>
            <a:r>
              <a:rPr lang="en-US" sz="2000">
                <a:latin typeface="Arial" pitchFamily="34" charset="0"/>
              </a:rPr>
              <a:t>Người ta uốn  sợi dây thép thành hình tam giác có độ dài các cạnh lần lượt là 8,7dm ; 6,25 dm ; 10dm . Tính chu vi của hình tam giác đó ?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04800" y="4672013"/>
            <a:ext cx="3733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       </a:t>
            </a:r>
            <a:r>
              <a:rPr lang="en-US" sz="2000" u="sng">
                <a:solidFill>
                  <a:srgbClr val="FFFF66"/>
                </a:solidFill>
                <a:latin typeface="Arial" pitchFamily="34" charset="0"/>
              </a:rPr>
              <a:t>Tóm Tắt</a:t>
            </a:r>
            <a:r>
              <a:rPr lang="en-US" sz="2000">
                <a:latin typeface="Arial" pitchFamily="34" charset="0"/>
              </a:rPr>
              <a:t> :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Độ dài các cạnh hình tam giác: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8,7dm  ; 6,25dm  ;  10dm .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Chi vi hình tam giác ? 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648200" y="4710113"/>
            <a:ext cx="3657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        </a:t>
            </a:r>
            <a:r>
              <a:rPr lang="en-US" sz="2000" u="sng">
                <a:solidFill>
                  <a:srgbClr val="FFFF66"/>
                </a:solidFill>
                <a:latin typeface="Arial" pitchFamily="34" charset="0"/>
              </a:rPr>
              <a:t>Bài giải :</a:t>
            </a:r>
            <a:r>
              <a:rPr lang="en-US" sz="2000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Chu vi  của hình tam giác là :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8,7 + 6,25 + 10 = 24,95 (dm)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        </a:t>
            </a:r>
            <a:r>
              <a:rPr lang="en-US" sz="2000" i="1" u="sng">
                <a:latin typeface="Arial" pitchFamily="34" charset="0"/>
              </a:rPr>
              <a:t>Đáp số</a:t>
            </a:r>
            <a:r>
              <a:rPr lang="en-US" sz="2000">
                <a:latin typeface="Arial" pitchFamily="34" charset="0"/>
              </a:rPr>
              <a:t> : </a:t>
            </a: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24,95dm</a:t>
            </a:r>
          </a:p>
        </p:txBody>
      </p:sp>
      <p:sp>
        <p:nvSpPr>
          <p:cNvPr id="5132" name="Text Box 19"/>
          <p:cNvSpPr txBox="1">
            <a:spLocks noChangeArrowheads="1"/>
          </p:cNvSpPr>
          <p:nvPr/>
        </p:nvSpPr>
        <p:spPr bwMode="auto">
          <a:xfrm>
            <a:off x="5884863" y="1981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( l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/>
      <p:bldP spid="6161" grpId="0"/>
      <p:bldP spid="61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FF66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1905000" y="1219200"/>
            <a:ext cx="5191125" cy="6016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Tổng nhiều số thập phân 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42900" y="1693863"/>
            <a:ext cx="1257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a) Ví dụ</a:t>
            </a:r>
            <a:r>
              <a:rPr lang="en-US" sz="2000">
                <a:latin typeface="Arial" pitchFamily="34" charset="0"/>
              </a:rPr>
              <a:t> :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238250" y="1947863"/>
            <a:ext cx="4324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Ta phải tính :  27,5 + 36,75 + 14,5 = 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1314450" y="22606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   27,5</a:t>
            </a:r>
          </a:p>
          <a:p>
            <a:r>
              <a:rPr lang="en-US" sz="2000">
                <a:latin typeface="Arial" pitchFamily="34" charset="0"/>
              </a:rPr>
              <a:t>+ 36,75</a:t>
            </a:r>
          </a:p>
          <a:p>
            <a:r>
              <a:rPr lang="en-US" sz="2000">
                <a:latin typeface="Arial" pitchFamily="34" charset="0"/>
              </a:rPr>
              <a:t>   14,5</a:t>
            </a:r>
          </a:p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   78,75</a:t>
            </a:r>
            <a:r>
              <a:rPr lang="en-US" sz="2000">
                <a:latin typeface="Arial" pitchFamily="34" charset="0"/>
              </a:rPr>
              <a:t> </a:t>
            </a:r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>
            <a:off x="1485900" y="31940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3048000" y="2517775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FF"/>
                </a:solidFill>
                <a:latin typeface="Arial" pitchFamily="34" charset="0"/>
              </a:rPr>
              <a:t>Để tính tổng nhiều số thập phân ta làm tương tự như tính tổng hai số thập phân .</a:t>
            </a: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333375" y="3475038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b) </a:t>
            </a:r>
            <a:r>
              <a:rPr lang="en-US" sz="2000" b="1" i="1" u="sng">
                <a:latin typeface="Arial" pitchFamily="34" charset="0"/>
              </a:rPr>
              <a:t>Bài toán</a:t>
            </a:r>
            <a:r>
              <a:rPr lang="en-US"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2438400" y="3352800"/>
            <a:ext cx="3657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        </a:t>
            </a:r>
            <a:r>
              <a:rPr lang="en-US" sz="2000" u="sng">
                <a:latin typeface="Arial" pitchFamily="34" charset="0"/>
              </a:rPr>
              <a:t>Bài giải :</a:t>
            </a:r>
            <a:r>
              <a:rPr lang="en-US" sz="2000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Chu vi  của hình tam giác là :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8,7 + 6,25 + 10 = 24,95 (dm)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        </a:t>
            </a:r>
            <a:r>
              <a:rPr lang="en-US" sz="2000" i="1" u="sng">
                <a:latin typeface="Arial" pitchFamily="34" charset="0"/>
              </a:rPr>
              <a:t>Đáp số</a:t>
            </a:r>
            <a:r>
              <a:rPr lang="en-US" sz="2000">
                <a:latin typeface="Arial" pitchFamily="34" charset="0"/>
              </a:rPr>
              <a:t> :  </a:t>
            </a: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24,95dm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0" y="52578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c</a:t>
            </a:r>
            <a:r>
              <a:rPr lang="en-US" sz="2000" b="1">
                <a:latin typeface="Arial" pitchFamily="34" charset="0"/>
              </a:rPr>
              <a:t>) </a:t>
            </a:r>
            <a:r>
              <a:rPr lang="en-US" sz="2000" b="1" u="sng">
                <a:latin typeface="Arial" pitchFamily="34" charset="0"/>
              </a:rPr>
              <a:t>Thực hành: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" y="5638800"/>
            <a:ext cx="1600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Bài 1: Tính</a:t>
            </a:r>
            <a:r>
              <a:rPr lang="en-US">
                <a:latin typeface="Arial" pitchFamily="34" charset="0"/>
              </a:rPr>
              <a:t> :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1795463" y="56388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a) 5,27 + 14,35 + 9,25 =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5486400" y="5638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b) 6,4 + 18,36 + 52 =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4632325" y="5649913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CC00"/>
                </a:solidFill>
                <a:latin typeface="Arial" pitchFamily="34" charset="0"/>
              </a:rPr>
              <a:t>28,87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7924800" y="5600700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CC00"/>
                </a:solidFill>
                <a:latin typeface="Arial" pitchFamily="34" charset="0"/>
              </a:rPr>
              <a:t>76,76</a:t>
            </a:r>
          </a:p>
        </p:txBody>
      </p:sp>
      <p:sp>
        <p:nvSpPr>
          <p:cNvPr id="6161" name="Text Box 21"/>
          <p:cNvSpPr txBox="1">
            <a:spLocks noChangeArrowheads="1"/>
          </p:cNvSpPr>
          <p:nvPr/>
        </p:nvSpPr>
        <p:spPr bwMode="auto">
          <a:xfrm>
            <a:off x="5486400" y="196215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( l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1" grpId="0"/>
      <p:bldP spid="17423" grpId="0"/>
      <p:bldP spid="17424" grpId="0"/>
      <p:bldP spid="17425" grpId="0"/>
      <p:bldP spid="17427" grpId="0"/>
      <p:bldP spid="174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228600" y="5334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FF66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1905000" y="1219200"/>
            <a:ext cx="5191125" cy="6016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Tổng nhiều số thập phân 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04800" y="1693863"/>
            <a:ext cx="1257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a) </a:t>
            </a:r>
            <a:r>
              <a:rPr lang="en-US" sz="2000" b="1" u="sng">
                <a:latin typeface="Arial" pitchFamily="34" charset="0"/>
              </a:rPr>
              <a:t>Ví dụ</a:t>
            </a:r>
            <a:r>
              <a:rPr lang="en-US" sz="2000">
                <a:latin typeface="Arial" pitchFamily="34" charset="0"/>
              </a:rPr>
              <a:t> :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1238250" y="1947863"/>
            <a:ext cx="424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Ta phải tính :  27,5 + 36,75 + 14,5 = 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1314450" y="22606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   27,5</a:t>
            </a:r>
          </a:p>
          <a:p>
            <a:r>
              <a:rPr lang="en-US" sz="2000">
                <a:latin typeface="Arial" pitchFamily="34" charset="0"/>
              </a:rPr>
              <a:t>+ 36,75</a:t>
            </a:r>
          </a:p>
          <a:p>
            <a:r>
              <a:rPr lang="en-US" sz="2000">
                <a:latin typeface="Arial" pitchFamily="34" charset="0"/>
              </a:rPr>
              <a:t>   14,5</a:t>
            </a:r>
            <a:endParaRPr lang="en-US" sz="2000">
              <a:solidFill>
                <a:srgbClr val="FFCC00"/>
              </a:solidFill>
              <a:latin typeface="Arial" pitchFamily="34" charset="0"/>
            </a:endParaRPr>
          </a:p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   78,75</a:t>
            </a:r>
            <a:r>
              <a:rPr lang="en-US" sz="2000">
                <a:latin typeface="Arial" pitchFamily="34" charset="0"/>
              </a:rPr>
              <a:t> </a:t>
            </a: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1485900" y="31940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3048000" y="2517775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FF"/>
                </a:solidFill>
                <a:latin typeface="Arial" pitchFamily="34" charset="0"/>
              </a:rPr>
              <a:t>Để tính tổng nhiều số thập phân ta làm tương tự như tính tổng hai số thập phân .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333375" y="3475038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b) </a:t>
            </a:r>
            <a:r>
              <a:rPr lang="en-US" sz="2000" b="1" u="sng">
                <a:latin typeface="Arial" pitchFamily="34" charset="0"/>
              </a:rPr>
              <a:t>Bài toán</a:t>
            </a:r>
            <a:r>
              <a:rPr lang="en-US"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2438400" y="3352800"/>
            <a:ext cx="3657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        </a:t>
            </a:r>
            <a:r>
              <a:rPr lang="en-US" sz="2000" u="sng">
                <a:latin typeface="Arial" pitchFamily="34" charset="0"/>
              </a:rPr>
              <a:t>Bài giải :</a:t>
            </a:r>
            <a:r>
              <a:rPr lang="en-US" sz="2000">
                <a:latin typeface="Arial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Chu vi  của hình tam giác là :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8,7 + 6,25 + 10 = 24,95 (dm)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                  </a:t>
            </a:r>
            <a:r>
              <a:rPr lang="en-US" sz="2000" i="1" u="sng">
                <a:latin typeface="Arial" pitchFamily="34" charset="0"/>
              </a:rPr>
              <a:t>Đáp số</a:t>
            </a:r>
            <a:r>
              <a:rPr lang="en-US" sz="2000">
                <a:latin typeface="Arial" pitchFamily="34" charset="0"/>
              </a:rPr>
              <a:t> : </a:t>
            </a: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24,95dm</a:t>
            </a:r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0" y="525780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c</a:t>
            </a:r>
            <a:r>
              <a:rPr lang="en-US" sz="2000" b="1">
                <a:latin typeface="Arial" pitchFamily="34" charset="0"/>
              </a:rPr>
              <a:t>) </a:t>
            </a:r>
            <a:r>
              <a:rPr lang="en-US" sz="2000" b="1" u="sng">
                <a:latin typeface="Arial" pitchFamily="34" charset="0"/>
              </a:rPr>
              <a:t>Thực hành</a:t>
            </a:r>
            <a:r>
              <a:rPr lang="en-US" sz="2000" b="1">
                <a:latin typeface="Arial" pitchFamily="34" charset="0"/>
              </a:rPr>
              <a:t>:</a:t>
            </a:r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228600" y="56388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Bài 1: Tính</a:t>
            </a:r>
            <a:r>
              <a:rPr lang="en-US">
                <a:latin typeface="Arial" pitchFamily="34" charset="0"/>
              </a:rPr>
              <a:t> :</a:t>
            </a:r>
          </a:p>
        </p:txBody>
      </p:sp>
      <p:sp>
        <p:nvSpPr>
          <p:cNvPr id="7181" name="Text Box 14"/>
          <p:cNvSpPr txBox="1">
            <a:spLocks noChangeArrowheads="1"/>
          </p:cNvSpPr>
          <p:nvPr/>
        </p:nvSpPr>
        <p:spPr bwMode="auto">
          <a:xfrm>
            <a:off x="1795463" y="5638800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a) 5,27 + 14,35 + 9,25 =</a:t>
            </a:r>
          </a:p>
        </p:txBody>
      </p:sp>
      <p:sp>
        <p:nvSpPr>
          <p:cNvPr id="7182" name="Text Box 15"/>
          <p:cNvSpPr txBox="1">
            <a:spLocks noChangeArrowheads="1"/>
          </p:cNvSpPr>
          <p:nvPr/>
        </p:nvSpPr>
        <p:spPr bwMode="auto">
          <a:xfrm>
            <a:off x="5486400" y="56388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b) 6,4 + 18,36 + 52 =</a:t>
            </a:r>
          </a:p>
        </p:txBody>
      </p:sp>
      <p:sp>
        <p:nvSpPr>
          <p:cNvPr id="7183" name="Text Box 16"/>
          <p:cNvSpPr txBox="1">
            <a:spLocks noChangeArrowheads="1"/>
          </p:cNvSpPr>
          <p:nvPr/>
        </p:nvSpPr>
        <p:spPr bwMode="auto">
          <a:xfrm>
            <a:off x="4632325" y="5649913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CC00"/>
                </a:solidFill>
                <a:latin typeface="Arial" pitchFamily="34" charset="0"/>
              </a:rPr>
              <a:t>28,87</a:t>
            </a: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7924800" y="5600700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CC00"/>
                </a:solidFill>
                <a:latin typeface="Arial" pitchFamily="34" charset="0"/>
              </a:rPr>
              <a:t>76,76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1676400" y="6096000"/>
            <a:ext cx="304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c) 20,08 + 32,91+ 7,15 =</a:t>
            </a:r>
            <a:endParaRPr lang="en-US">
              <a:latin typeface="Arial" pitchFamily="34" charset="0"/>
            </a:endParaRP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5334000" y="60960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d) 0,75 + 0,09 + 0,8  =</a:t>
            </a:r>
            <a:endParaRPr lang="en-US">
              <a:latin typeface="Arial" pitchFamily="34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4603750" y="607377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CC00"/>
                </a:solidFill>
                <a:latin typeface="Arial" pitchFamily="34" charset="0"/>
              </a:rPr>
              <a:t>60,14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8077200" y="6057900"/>
            <a:ext cx="677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CC00"/>
                </a:solidFill>
                <a:latin typeface="Arial" pitchFamily="34" charset="0"/>
              </a:rPr>
              <a:t>1,64</a:t>
            </a:r>
          </a:p>
        </p:txBody>
      </p:sp>
      <p:sp>
        <p:nvSpPr>
          <p:cNvPr id="7189" name="Text Box 22"/>
          <p:cNvSpPr txBox="1">
            <a:spLocks noChangeArrowheads="1"/>
          </p:cNvSpPr>
          <p:nvPr/>
        </p:nvSpPr>
        <p:spPr bwMode="auto">
          <a:xfrm>
            <a:off x="5486400" y="192405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( l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0" grpId="0"/>
      <p:bldP spid="18451" grpId="0"/>
      <p:bldP spid="18452" grpId="0"/>
      <p:bldP spid="184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228600" y="471488"/>
            <a:ext cx="876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FF66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8195" name="WordArt 4"/>
          <p:cNvSpPr>
            <a:spLocks noChangeArrowheads="1" noChangeShapeType="1" noTextEdit="1"/>
          </p:cNvSpPr>
          <p:nvPr/>
        </p:nvSpPr>
        <p:spPr bwMode="auto">
          <a:xfrm>
            <a:off x="1905000" y="971550"/>
            <a:ext cx="5191125" cy="6016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Tổng nhiều số thập phân 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28600" y="1528763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a) </a:t>
            </a:r>
            <a:r>
              <a:rPr lang="en-US" sz="2000" b="1" u="sng">
                <a:latin typeface="Arial" pitchFamily="34" charset="0"/>
              </a:rPr>
              <a:t>Ví dụ</a:t>
            </a:r>
            <a:r>
              <a:rPr lang="en-US" sz="2000">
                <a:latin typeface="Arial" pitchFamily="34" charset="0"/>
              </a:rPr>
              <a:t> :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1485900" y="1555750"/>
            <a:ext cx="422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Ta phải tính :  27,5 + 36,75 + 14,5 = 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1314450" y="19304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   27,5</a:t>
            </a:r>
          </a:p>
          <a:p>
            <a:r>
              <a:rPr lang="en-US" sz="2000">
                <a:latin typeface="Arial" pitchFamily="34" charset="0"/>
              </a:rPr>
              <a:t>+ 36,75</a:t>
            </a:r>
          </a:p>
          <a:p>
            <a:r>
              <a:rPr lang="en-US" sz="2000">
                <a:latin typeface="Arial" pitchFamily="34" charset="0"/>
              </a:rPr>
              <a:t>   14,5</a:t>
            </a:r>
          </a:p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   78,75</a:t>
            </a:r>
            <a:r>
              <a:rPr lang="en-US" sz="2000">
                <a:solidFill>
                  <a:srgbClr val="FF99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8199" name="Line 8"/>
          <p:cNvSpPr>
            <a:spLocks noChangeShapeType="1"/>
          </p:cNvSpPr>
          <p:nvPr/>
        </p:nvSpPr>
        <p:spPr bwMode="auto">
          <a:xfrm>
            <a:off x="1527175" y="288131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3048000" y="1960563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FF"/>
                </a:solidFill>
                <a:latin typeface="Arial" pitchFamily="34" charset="0"/>
              </a:rPr>
              <a:t>Để tính tổng nhiều số thập phân ta làm tương tự như tính tổng hai số thập phân .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168275" y="31718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b) </a:t>
            </a:r>
            <a:r>
              <a:rPr lang="en-US" sz="2000" b="1" u="sng">
                <a:latin typeface="Arial" pitchFamily="34" charset="0"/>
              </a:rPr>
              <a:t>Bài toán</a:t>
            </a:r>
            <a:r>
              <a:rPr lang="en-US"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8202" name="Text Box 12"/>
          <p:cNvSpPr txBox="1">
            <a:spLocks noChangeArrowheads="1"/>
          </p:cNvSpPr>
          <p:nvPr/>
        </p:nvSpPr>
        <p:spPr bwMode="auto">
          <a:xfrm>
            <a:off x="103188" y="3549650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c</a:t>
            </a:r>
            <a:r>
              <a:rPr lang="en-US" sz="2000" b="1">
                <a:latin typeface="Arial" pitchFamily="34" charset="0"/>
              </a:rPr>
              <a:t>) </a:t>
            </a:r>
            <a:r>
              <a:rPr lang="en-US" sz="2000" b="1" u="sng">
                <a:latin typeface="Arial" pitchFamily="34" charset="0"/>
              </a:rPr>
              <a:t>Thực hành</a:t>
            </a:r>
            <a:r>
              <a:rPr lang="en-US" sz="2000" b="1">
                <a:latin typeface="Arial" pitchFamily="34" charset="0"/>
              </a:rPr>
              <a:t>:</a:t>
            </a:r>
          </a:p>
        </p:txBody>
      </p:sp>
      <p:sp>
        <p:nvSpPr>
          <p:cNvPr id="8203" name="Text Box 13"/>
          <p:cNvSpPr txBox="1">
            <a:spLocks noChangeArrowheads="1"/>
          </p:cNvSpPr>
          <p:nvPr/>
        </p:nvSpPr>
        <p:spPr bwMode="auto">
          <a:xfrm>
            <a:off x="1879600" y="3584575"/>
            <a:ext cx="1600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Bài 1: Tính</a:t>
            </a:r>
            <a:r>
              <a:rPr lang="en-US">
                <a:latin typeface="Arial" pitchFamily="34" charset="0"/>
              </a:rPr>
              <a:t> :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660650" y="3962400"/>
            <a:ext cx="6399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Tính rồi so sánh giá trị của (a+b) + c  và  a + (b  + c) 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1889125" y="3924300"/>
            <a:ext cx="100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Arial" pitchFamily="34" charset="0"/>
              </a:rPr>
              <a:t>Bài 2:</a:t>
            </a:r>
            <a:r>
              <a:rPr lang="en-US" sz="2000"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graphicFrame>
        <p:nvGraphicFramePr>
          <p:cNvPr id="21564" name="Group 60"/>
          <p:cNvGraphicFramePr>
            <a:graphicFrameLocks noGrp="1"/>
          </p:cNvGraphicFramePr>
          <p:nvPr/>
        </p:nvGraphicFramePr>
        <p:xfrm>
          <a:off x="0" y="4430713"/>
          <a:ext cx="9144000" cy="1570037"/>
        </p:xfrm>
        <a:graphic>
          <a:graphicData uri="http://schemas.openxmlformats.org/drawingml/2006/table">
            <a:tbl>
              <a:tblPr/>
              <a:tblGrid>
                <a:gridCol w="781050"/>
                <a:gridCol w="782638"/>
                <a:gridCol w="646112"/>
                <a:gridCol w="3505200"/>
                <a:gridCol w="3429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(a+b)+c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a+( b+c)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0,52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2125663" y="6089650"/>
            <a:ext cx="474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9900"/>
                </a:solidFill>
                <a:latin typeface="Arial" pitchFamily="34" charset="0"/>
              </a:rPr>
              <a:t>( a + b ) + c = a + ( b + c )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2209800" y="5105400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Arial" pitchFamily="34" charset="0"/>
              </a:rPr>
              <a:t>(2,5 +6,8 ) + 1,2  = 9,3 + 1,2 =</a:t>
            </a:r>
            <a:r>
              <a:rPr lang="en-US" sz="1600" b="1">
                <a:solidFill>
                  <a:srgbClr val="FFFF66"/>
                </a:solidFill>
                <a:latin typeface="Arial" pitchFamily="34" charset="0"/>
              </a:rPr>
              <a:t>10,5</a:t>
            </a: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5638800" y="50292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Arial" pitchFamily="34" charset="0"/>
              </a:rPr>
              <a:t> 2,5+ ( 6,8 + 1,2 ) = 2,5+8+</a:t>
            </a:r>
            <a:r>
              <a:rPr lang="en-US" b="1">
                <a:solidFill>
                  <a:srgbClr val="FFFF66"/>
                </a:solidFill>
                <a:latin typeface="Arial" pitchFamily="34" charset="0"/>
              </a:rPr>
              <a:t>10,5</a:t>
            </a:r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2133600" y="5562600"/>
            <a:ext cx="3505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pitchFamily="34" charset="0"/>
              </a:rPr>
              <a:t> </a:t>
            </a:r>
            <a:r>
              <a:rPr lang="en-US" sz="1600" b="1">
                <a:latin typeface="Arial" pitchFamily="34" charset="0"/>
              </a:rPr>
              <a:t>(1,34+ 0,52)+ 4  =1,86 + 4 =</a:t>
            </a:r>
            <a:r>
              <a:rPr lang="en-US" sz="1600" b="1">
                <a:solidFill>
                  <a:srgbClr val="FFFF66"/>
                </a:solidFill>
                <a:latin typeface="Arial" pitchFamily="34" charset="0"/>
              </a:rPr>
              <a:t>5,86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5715000" y="5562600"/>
            <a:ext cx="3429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Arial" pitchFamily="34" charset="0"/>
              </a:rPr>
              <a:t>1,34+ ( 0,52+ 4 ) = 1,34+4,52=</a:t>
            </a:r>
            <a:r>
              <a:rPr lang="en-US" sz="1600" b="1">
                <a:solidFill>
                  <a:srgbClr val="FFFF66"/>
                </a:solidFill>
                <a:latin typeface="Arial" pitchFamily="34" charset="0"/>
              </a:rPr>
              <a:t>5,86</a:t>
            </a:r>
          </a:p>
        </p:txBody>
      </p:sp>
      <p:sp>
        <p:nvSpPr>
          <p:cNvPr id="8237" name="Text Box 56"/>
          <p:cNvSpPr txBox="1">
            <a:spLocks noChangeArrowheads="1"/>
          </p:cNvSpPr>
          <p:nvPr/>
        </p:nvSpPr>
        <p:spPr bwMode="auto">
          <a:xfrm>
            <a:off x="5715000" y="154305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( l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6" grpId="0" autoUpdateAnimBg="0"/>
      <p:bldP spid="21527" grpId="0" autoUpdateAnimBg="0"/>
      <p:bldP spid="21555" grpId="0" autoUpdateAnimBg="0"/>
      <p:bldP spid="21556" grpId="0" autoUpdateAnimBg="0"/>
      <p:bldP spid="21557" grpId="0" autoUpdateAnimBg="0"/>
      <p:bldP spid="21558" grpId="0" autoUpdateAnimBg="0"/>
      <p:bldP spid="2155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228600" y="471488"/>
            <a:ext cx="876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FF66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9219" name="WordArt 4"/>
          <p:cNvSpPr>
            <a:spLocks noChangeArrowheads="1" noChangeShapeType="1" noTextEdit="1"/>
          </p:cNvSpPr>
          <p:nvPr/>
        </p:nvSpPr>
        <p:spPr bwMode="auto">
          <a:xfrm>
            <a:off x="1905000" y="971550"/>
            <a:ext cx="5191125" cy="6016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Tổng nhiều số thập phân 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77800" y="1528763"/>
            <a:ext cx="134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a) </a:t>
            </a:r>
            <a:r>
              <a:rPr lang="en-US" sz="2000" b="1" u="sng">
                <a:latin typeface="Arial" pitchFamily="34" charset="0"/>
              </a:rPr>
              <a:t>Ví dụ</a:t>
            </a:r>
            <a:r>
              <a:rPr lang="en-US" sz="2000">
                <a:latin typeface="Arial" pitchFamily="34" charset="0"/>
              </a:rPr>
              <a:t> :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1485900" y="1555750"/>
            <a:ext cx="422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Ta phải tính :  27,5 + 36,75 + 14,5 = 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1314450" y="19304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   27,5</a:t>
            </a:r>
          </a:p>
          <a:p>
            <a:r>
              <a:rPr lang="en-US" sz="2000">
                <a:latin typeface="Arial" pitchFamily="34" charset="0"/>
              </a:rPr>
              <a:t>+ 36,75</a:t>
            </a:r>
          </a:p>
          <a:p>
            <a:r>
              <a:rPr lang="en-US" sz="2000">
                <a:latin typeface="Arial" pitchFamily="34" charset="0"/>
              </a:rPr>
              <a:t>   14,5</a:t>
            </a:r>
          </a:p>
          <a:p>
            <a:r>
              <a:rPr lang="en-US" sz="2000">
                <a:solidFill>
                  <a:srgbClr val="FF9900"/>
                </a:solidFill>
                <a:latin typeface="Arial" pitchFamily="34" charset="0"/>
              </a:rPr>
              <a:t>   </a:t>
            </a: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</a:t>
            </a:r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>
            <a:off x="1527175" y="288131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3048000" y="1960563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FF"/>
                </a:solidFill>
                <a:latin typeface="Arial" pitchFamily="34" charset="0"/>
              </a:rPr>
              <a:t>Để tính tổng nhiều số thập phân ta làm tương tự như tính tổng hai số thập phân .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168275" y="311467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b) </a:t>
            </a:r>
            <a:r>
              <a:rPr lang="en-US" sz="2000" b="1" u="sng">
                <a:latin typeface="Arial" pitchFamily="34" charset="0"/>
              </a:rPr>
              <a:t>Bài toán</a:t>
            </a:r>
            <a:r>
              <a:rPr lang="en-US"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103188" y="3573463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c) </a:t>
            </a:r>
            <a:r>
              <a:rPr lang="en-US" sz="2000" b="1" u="sng">
                <a:latin typeface="Arial" pitchFamily="34" charset="0"/>
              </a:rPr>
              <a:t>Thực hành</a:t>
            </a:r>
            <a:r>
              <a:rPr lang="en-US" sz="2000" b="1">
                <a:latin typeface="Arial" pitchFamily="34" charset="0"/>
              </a:rPr>
              <a:t>: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1879600" y="3546475"/>
            <a:ext cx="1600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Arial" pitchFamily="34" charset="0"/>
              </a:rPr>
              <a:t>Bài 1</a:t>
            </a:r>
            <a:r>
              <a:rPr lang="en-US" sz="2000" b="1">
                <a:latin typeface="Arial" pitchFamily="34" charset="0"/>
              </a:rPr>
              <a:t>: Tính</a:t>
            </a:r>
            <a:r>
              <a:rPr lang="en-US">
                <a:latin typeface="Arial" pitchFamily="34" charset="0"/>
              </a:rPr>
              <a:t> :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2660650" y="3962400"/>
            <a:ext cx="6399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Tính rồi so sánh giá trị của (a+b) + c  và  a + (b  + c) </a:t>
            </a: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1889125" y="3962400"/>
            <a:ext cx="100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Arial" pitchFamily="34" charset="0"/>
              </a:rPr>
              <a:t>Bài 2:</a:t>
            </a:r>
            <a:r>
              <a:rPr lang="en-US" sz="2000"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9230" name="Text Box 41"/>
          <p:cNvSpPr txBox="1">
            <a:spLocks noChangeArrowheads="1"/>
          </p:cNvSpPr>
          <p:nvPr/>
        </p:nvSpPr>
        <p:spPr bwMode="auto">
          <a:xfrm>
            <a:off x="2487613" y="4298950"/>
            <a:ext cx="474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9900"/>
                </a:solidFill>
                <a:latin typeface="Arial" pitchFamily="34" charset="0"/>
              </a:rPr>
              <a:t>( a + b ) + c = a + ( b + c )</a:t>
            </a:r>
          </a:p>
        </p:txBody>
      </p:sp>
      <p:sp>
        <p:nvSpPr>
          <p:cNvPr id="22574" name="Text Box 46"/>
          <p:cNvSpPr txBox="1">
            <a:spLocks noChangeArrowheads="1"/>
          </p:cNvSpPr>
          <p:nvPr/>
        </p:nvSpPr>
        <p:spPr bwMode="auto">
          <a:xfrm>
            <a:off x="457200" y="497205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u="sng">
                <a:latin typeface="Arial" pitchFamily="34" charset="0"/>
              </a:rPr>
              <a:t>Bài 3</a:t>
            </a:r>
            <a:r>
              <a:rPr lang="en-US" sz="2000">
                <a:latin typeface="Arial" pitchFamily="34" charset="0"/>
              </a:rPr>
              <a:t> :  </a:t>
            </a:r>
            <a:r>
              <a:rPr lang="en-US" sz="2000" b="1">
                <a:latin typeface="Arial" pitchFamily="34" charset="0"/>
              </a:rPr>
              <a:t>Sữ dụng tính chất giao hoán và tính chất kết hợp để tính</a:t>
            </a:r>
            <a:r>
              <a:rPr lang="en-US" sz="2000">
                <a:latin typeface="Arial" pitchFamily="34" charset="0"/>
              </a:rPr>
              <a:t> :</a:t>
            </a:r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609600" y="5535613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a) 12,7 + 5,89 + 1,3   =</a:t>
            </a:r>
          </a:p>
        </p:txBody>
      </p:sp>
      <p:sp>
        <p:nvSpPr>
          <p:cNvPr id="22576" name="Text Box 48"/>
          <p:cNvSpPr txBox="1">
            <a:spLocks noChangeArrowheads="1"/>
          </p:cNvSpPr>
          <p:nvPr/>
        </p:nvSpPr>
        <p:spPr bwMode="auto">
          <a:xfrm>
            <a:off x="533400" y="615315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c) 5,75 + 7,8 + 4,25 + 1,2  =</a:t>
            </a:r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3470275" y="5535613"/>
            <a:ext cx="4740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12,7 + 1,3 + 5,89  = </a:t>
            </a:r>
            <a:r>
              <a:rPr lang="en-US" sz="2000">
                <a:solidFill>
                  <a:srgbClr val="FF9900"/>
                </a:solidFill>
                <a:latin typeface="Arial" pitchFamily="34" charset="0"/>
              </a:rPr>
              <a:t>14</a:t>
            </a:r>
            <a:r>
              <a:rPr lang="en-US" sz="2000">
                <a:latin typeface="Arial" pitchFamily="34" charset="0"/>
              </a:rPr>
              <a:t> + 5,89 =  </a:t>
            </a:r>
            <a:r>
              <a:rPr lang="en-US" sz="2000">
                <a:solidFill>
                  <a:srgbClr val="FF00FF"/>
                </a:solidFill>
                <a:latin typeface="Arial" pitchFamily="34" charset="0"/>
              </a:rPr>
              <a:t>19,89</a:t>
            </a:r>
          </a:p>
        </p:txBody>
      </p:sp>
      <p:sp>
        <p:nvSpPr>
          <p:cNvPr id="22578" name="Text Box 50"/>
          <p:cNvSpPr txBox="1">
            <a:spLocks noChangeArrowheads="1"/>
          </p:cNvSpPr>
          <p:nvPr/>
        </p:nvSpPr>
        <p:spPr bwMode="auto">
          <a:xfrm>
            <a:off x="3886200" y="6156325"/>
            <a:ext cx="480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(5,75 + 4,25 )+ ( 7,8 + 1,2 ) = </a:t>
            </a:r>
            <a:r>
              <a:rPr lang="en-US" sz="2000">
                <a:solidFill>
                  <a:srgbClr val="FF9900"/>
                </a:solidFill>
                <a:latin typeface="Arial" pitchFamily="34" charset="0"/>
              </a:rPr>
              <a:t>10 +9</a:t>
            </a:r>
            <a:r>
              <a:rPr lang="en-US" sz="2000">
                <a:latin typeface="Arial" pitchFamily="34" charset="0"/>
              </a:rPr>
              <a:t> = </a:t>
            </a:r>
            <a:r>
              <a:rPr lang="en-US" sz="2000">
                <a:solidFill>
                  <a:srgbClr val="FF00FF"/>
                </a:solidFill>
                <a:latin typeface="Arial" pitchFamily="34" charset="0"/>
              </a:rPr>
              <a:t>19</a:t>
            </a:r>
          </a:p>
        </p:txBody>
      </p:sp>
      <p:sp>
        <p:nvSpPr>
          <p:cNvPr id="9236" name="Text Box 51"/>
          <p:cNvSpPr txBox="1">
            <a:spLocks noChangeArrowheads="1"/>
          </p:cNvSpPr>
          <p:nvPr/>
        </p:nvSpPr>
        <p:spPr bwMode="auto">
          <a:xfrm>
            <a:off x="5715000" y="15621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( l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4" grpId="0"/>
      <p:bldP spid="22575" grpId="0"/>
      <p:bldP spid="22576" grpId="0"/>
      <p:bldP spid="22577" grpId="0"/>
      <p:bldP spid="225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28600" y="471488"/>
            <a:ext cx="8763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u="sng">
                <a:solidFill>
                  <a:srgbClr val="FFFF66"/>
                </a:solidFill>
                <a:latin typeface="Arial" pitchFamily="34" charset="0"/>
              </a:rPr>
              <a:t>Toán</a:t>
            </a:r>
          </a:p>
        </p:txBody>
      </p:sp>
      <p:sp>
        <p:nvSpPr>
          <p:cNvPr id="10243" name="WordArt 4"/>
          <p:cNvSpPr>
            <a:spLocks noChangeArrowheads="1" noChangeShapeType="1" noTextEdit="1"/>
          </p:cNvSpPr>
          <p:nvPr/>
        </p:nvSpPr>
        <p:spPr bwMode="auto">
          <a:xfrm>
            <a:off x="1905000" y="971550"/>
            <a:ext cx="5191125" cy="601663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Tổng nhiều số thập phân 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77800" y="1528763"/>
            <a:ext cx="134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a) </a:t>
            </a:r>
            <a:r>
              <a:rPr lang="en-US" sz="2000" b="1" u="sng">
                <a:latin typeface="Arial" pitchFamily="34" charset="0"/>
              </a:rPr>
              <a:t>Ví dụ</a:t>
            </a:r>
            <a:r>
              <a:rPr lang="en-US" sz="2000">
                <a:latin typeface="Arial" pitchFamily="34" charset="0"/>
              </a:rPr>
              <a:t> :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485900" y="1555750"/>
            <a:ext cx="422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34" charset="0"/>
              </a:rPr>
              <a:t>Ta phải tính :  27,5 + 36,75 + 14,5 = 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1314450" y="1930400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pitchFamily="34" charset="0"/>
              </a:rPr>
              <a:t>   27,5</a:t>
            </a:r>
          </a:p>
          <a:p>
            <a:r>
              <a:rPr lang="en-US" sz="2000">
                <a:latin typeface="Arial" pitchFamily="34" charset="0"/>
              </a:rPr>
              <a:t>+ 36,75</a:t>
            </a:r>
          </a:p>
          <a:p>
            <a:r>
              <a:rPr lang="en-US" sz="2000">
                <a:latin typeface="Arial" pitchFamily="34" charset="0"/>
              </a:rPr>
              <a:t>   14,5</a:t>
            </a:r>
          </a:p>
          <a:p>
            <a:r>
              <a:rPr lang="en-US" sz="2000">
                <a:solidFill>
                  <a:srgbClr val="FF9900"/>
                </a:solidFill>
                <a:latin typeface="Arial" pitchFamily="34" charset="0"/>
              </a:rPr>
              <a:t>   </a:t>
            </a:r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</a:t>
            </a:r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>
            <a:off x="1527175" y="288131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3048000" y="1960563"/>
            <a:ext cx="548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66FF"/>
                </a:solidFill>
                <a:latin typeface="Arial" pitchFamily="34" charset="0"/>
              </a:rPr>
              <a:t>Để tính tổng nhiều số thập phân ta làm tương tự như tính tổng hai số thập phân .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168275" y="311467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b) </a:t>
            </a:r>
            <a:r>
              <a:rPr lang="en-US" sz="2000" b="1" u="sng">
                <a:latin typeface="Arial" pitchFamily="34" charset="0"/>
              </a:rPr>
              <a:t>Bài toán</a:t>
            </a:r>
            <a:r>
              <a:rPr lang="en-US">
                <a:latin typeface="Arial" pitchFamily="34" charset="0"/>
              </a:rPr>
              <a:t> </a:t>
            </a:r>
            <a:endParaRPr lang="en-US" sz="2000">
              <a:latin typeface="Arial" pitchFamily="34" charset="0"/>
            </a:endParaRP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103188" y="3573463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rial" pitchFamily="34" charset="0"/>
              </a:rPr>
              <a:t>c) </a:t>
            </a:r>
            <a:r>
              <a:rPr lang="en-US" sz="2000" b="1" u="sng">
                <a:latin typeface="Arial" pitchFamily="34" charset="0"/>
              </a:rPr>
              <a:t>Thực hành</a:t>
            </a:r>
            <a:r>
              <a:rPr lang="en-US" sz="2000" b="1">
                <a:latin typeface="Arial" pitchFamily="34" charset="0"/>
              </a:rPr>
              <a:t>:</a:t>
            </a:r>
          </a:p>
        </p:txBody>
      </p:sp>
      <p:sp>
        <p:nvSpPr>
          <p:cNvPr id="10251" name="Text Box 12"/>
          <p:cNvSpPr txBox="1">
            <a:spLocks noChangeArrowheads="1"/>
          </p:cNvSpPr>
          <p:nvPr/>
        </p:nvSpPr>
        <p:spPr bwMode="auto">
          <a:xfrm>
            <a:off x="1879600" y="3546475"/>
            <a:ext cx="16002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Arial" pitchFamily="34" charset="0"/>
              </a:rPr>
              <a:t>Bài 1</a:t>
            </a:r>
            <a:r>
              <a:rPr lang="en-US" sz="2000" b="1">
                <a:latin typeface="Arial" pitchFamily="34" charset="0"/>
              </a:rPr>
              <a:t>: Tính</a:t>
            </a:r>
            <a:r>
              <a:rPr lang="en-US">
                <a:latin typeface="Arial" pitchFamily="34" charset="0"/>
              </a:rPr>
              <a:t> :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2660650" y="3962400"/>
            <a:ext cx="6399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pitchFamily="34" charset="0"/>
              </a:rPr>
              <a:t>Tính rồi so sánh giá trị của (a+b) + c  và  a + (b  + c) </a:t>
            </a:r>
          </a:p>
        </p:txBody>
      </p:sp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1889125" y="3962400"/>
            <a:ext cx="1006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latin typeface="Arial" pitchFamily="34" charset="0"/>
              </a:rPr>
              <a:t>Bài 2:</a:t>
            </a:r>
            <a:r>
              <a:rPr lang="en-US" sz="2000">
                <a:latin typeface="Arial" pitchFamily="34" charset="0"/>
              </a:rPr>
              <a:t> </a:t>
            </a:r>
            <a:endParaRPr lang="en-US">
              <a:latin typeface="Arial" pitchFamily="34" charset="0"/>
            </a:endParaRPr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2487613" y="4298950"/>
            <a:ext cx="4743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9900"/>
                </a:solidFill>
                <a:latin typeface="Arial" pitchFamily="34" charset="0"/>
              </a:rPr>
              <a:t>( a + b ) + c = a + ( b + c )</a:t>
            </a:r>
          </a:p>
        </p:txBody>
      </p:sp>
      <p:sp>
        <p:nvSpPr>
          <p:cNvPr id="10255" name="Text Box 21"/>
          <p:cNvSpPr txBox="1">
            <a:spLocks noChangeArrowheads="1"/>
          </p:cNvSpPr>
          <p:nvPr/>
        </p:nvSpPr>
        <p:spPr bwMode="auto">
          <a:xfrm>
            <a:off x="5715000" y="15621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78,75 ( l )</a:t>
            </a: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304800" y="4800600"/>
            <a:ext cx="8610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FF66"/>
                </a:solidFill>
                <a:latin typeface="Arial" pitchFamily="34" charset="0"/>
              </a:rPr>
              <a:t>** </a:t>
            </a:r>
            <a:r>
              <a:rPr lang="en-US" sz="2000">
                <a:latin typeface="Arial" pitchFamily="34" charset="0"/>
              </a:rPr>
              <a:t>Điền Đ vào ô trống</a:t>
            </a:r>
            <a:r>
              <a:rPr lang="en-US">
                <a:latin typeface="Arial" pitchFamily="34" charset="0"/>
              </a:rPr>
              <a:t> </a:t>
            </a:r>
            <a:r>
              <a:rPr lang="en-US" sz="2000">
                <a:latin typeface="Arial" pitchFamily="34" charset="0"/>
              </a:rPr>
              <a:t>của phép tính có kết quả đúng ,S vào ô  trống</a:t>
            </a:r>
            <a:r>
              <a:rPr lang="en-US">
                <a:latin typeface="Arial" pitchFamily="34" charset="0"/>
              </a:rPr>
              <a:t> </a:t>
            </a:r>
            <a:r>
              <a:rPr lang="en-US" sz="2000">
                <a:latin typeface="Arial" pitchFamily="34" charset="0"/>
              </a:rPr>
              <a:t>của phép tính có kết quả sai.</a:t>
            </a: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495300" y="5524500"/>
            <a:ext cx="7924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pitchFamily="34" charset="0"/>
              </a:rPr>
              <a:t>a)   3,26                                           b)     3,26                          c)      3,26</a:t>
            </a:r>
          </a:p>
          <a:p>
            <a:r>
              <a:rPr lang="en-US">
                <a:latin typeface="Arial" pitchFamily="34" charset="0"/>
              </a:rPr>
              <a:t>  + 2,5                                                  + 2,5                                 + 2,5</a:t>
            </a:r>
          </a:p>
          <a:p>
            <a:r>
              <a:rPr lang="en-US">
                <a:latin typeface="Arial" pitchFamily="34" charset="0"/>
              </a:rPr>
              <a:t>    10,4                                                      10,4                                 10,4</a:t>
            </a:r>
          </a:p>
          <a:p>
            <a:r>
              <a:rPr lang="en-US">
                <a:latin typeface="Arial" pitchFamily="34" charset="0"/>
              </a:rPr>
              <a:t>    16 16                                                    68,0                                 16,16</a:t>
            </a:r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647700" y="6400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4648200" y="6400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7086600" y="6400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1562100" y="634365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pitchFamily="34" charset="0"/>
            </a:endParaRP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5410200" y="6324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pitchFamily="34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8001000" y="6324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Arial" pitchFamily="34" charset="0"/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1576388" y="6351588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5410200" y="6324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latin typeface="Arial" pitchFamily="34" charset="0"/>
              </a:rPr>
              <a:t>S</a:t>
            </a:r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8001000" y="63246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66"/>
                </a:solidFill>
                <a:latin typeface="Arial" pitchFamily="34" charset="0"/>
              </a:rPr>
              <a:t>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74" grpId="0"/>
      <p:bldP spid="23575" grpId="0"/>
      <p:bldP spid="23577" grpId="0" animBg="1"/>
      <p:bldP spid="23580" grpId="0" animBg="1"/>
      <p:bldP spid="23581" grpId="0" animBg="1"/>
      <p:bldP spid="23583" grpId="0" animBg="1"/>
      <p:bldP spid="23584" grpId="0" animBg="1"/>
      <p:bldP spid="23585" grpId="0" animBg="1"/>
      <p:bldP spid="23596" grpId="0" animBg="1"/>
      <p:bldP spid="23597" grpId="0" animBg="1"/>
      <p:bldP spid="23598" grpId="0" animBg="1"/>
    </p:bld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602</TotalTime>
  <Words>1012</Words>
  <Application>Microsoft Office PowerPoint</Application>
  <PresentationFormat>On-screen Show (4:3)</PresentationFormat>
  <Paragraphs>161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Garamond</vt:lpstr>
      <vt:lpstr>Arial</vt:lpstr>
      <vt:lpstr>Wingdings</vt:lpstr>
      <vt:lpstr>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CSTeam</cp:lastModifiedBy>
  <cp:revision>72</cp:revision>
  <dcterms:created xsi:type="dcterms:W3CDTF">2008-03-30T15:35:47Z</dcterms:created>
  <dcterms:modified xsi:type="dcterms:W3CDTF">2016-06-30T03:35:16Z</dcterms:modified>
</cp:coreProperties>
</file>